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615" r:id="rId1"/>
    <p:sldMasterId id="2147484651" r:id="rId2"/>
  </p:sldMasterIdLst>
  <p:notesMasterIdLst>
    <p:notesMasterId r:id="rId14"/>
  </p:notesMasterIdLst>
  <p:handoutMasterIdLst>
    <p:handoutMasterId r:id="rId15"/>
  </p:handoutMasterIdLst>
  <p:sldIdLst>
    <p:sldId id="256" r:id="rId3"/>
    <p:sldId id="402" r:id="rId4"/>
    <p:sldId id="478" r:id="rId5"/>
    <p:sldId id="555" r:id="rId6"/>
    <p:sldId id="556" r:id="rId7"/>
    <p:sldId id="557" r:id="rId8"/>
    <p:sldId id="561" r:id="rId9"/>
    <p:sldId id="558" r:id="rId10"/>
    <p:sldId id="559" r:id="rId11"/>
    <p:sldId id="560" r:id="rId12"/>
    <p:sldId id="476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00"/>
    <a:srgbClr val="FF0000"/>
    <a:srgbClr val="FF33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02" autoAdjust="0"/>
    <p:restoredTop sz="79963" autoAdjust="0"/>
  </p:normalViewPr>
  <p:slideViewPr>
    <p:cSldViewPr>
      <p:cViewPr varScale="1">
        <p:scale>
          <a:sx n="70" d="100"/>
          <a:sy n="70" d="100"/>
        </p:scale>
        <p:origin x="9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5948CF6-4581-4071-A60F-9788DD931F4A}" type="slidenum">
              <a:rPr lang="en-US" altLang="en-US"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656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1E00FCB1-9B33-4E42-9E15-791088F18C4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00426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C32A794-A55A-4D2C-BCDB-331337F589E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 smtClean="0">
              <a:cs typeface="Calibri" panose="020F050202020403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00DA07D-8E27-465C-819D-C60CEA9BA2B6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dirty="0" smtClean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smtClean="0"/>
              <a:t>Ask participants to open their pub 4012 to page E-5</a:t>
            </a:r>
          </a:p>
          <a:p>
            <a:pPr marL="181240" indent="-181240">
              <a:buFontTx/>
              <a:buChar char="•"/>
            </a:pPr>
            <a:r>
              <a:rPr lang="en-US" altLang="en-US" b="1" smtClean="0"/>
              <a:t>Top chart addresses alimony expense</a:t>
            </a:r>
          </a:p>
          <a:p>
            <a:pPr marL="181240" indent="-181240">
              <a:buFontTx/>
              <a:buChar char="•"/>
            </a:pPr>
            <a:r>
              <a:rPr lang="en-US" altLang="en-US" b="1" smtClean="0"/>
              <a:t>Alimony is income only when the payment is a deductible expense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smtClean="0"/>
              <a:t>Encourage counselors to ask probing questions</a:t>
            </a:r>
          </a:p>
          <a:p>
            <a:pPr marL="181240" indent="-181240">
              <a:buFontTx/>
              <a:buChar char="•"/>
            </a:pPr>
            <a:r>
              <a:rPr lang="en-US" altLang="en-US" b="1" smtClean="0"/>
              <a:t>It is not “prying,” it is essential to an accurate return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EF03E98-0620-4399-A8F2-C30E83F837D9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 smtClean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Emphasize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Payer of the alimony 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Will get an adjustment to income deduction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Will have to report the SSN of the recipient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Example</a:t>
            </a:r>
          </a:p>
          <a:p>
            <a:r>
              <a:rPr lang="en-US" altLang="en-US" b="1" smtClean="0"/>
              <a:t>Community income until 7/1/2013: $20,000</a:t>
            </a:r>
          </a:p>
          <a:p>
            <a:r>
              <a:rPr lang="en-US" altLang="en-US" b="1" smtClean="0"/>
              <a:t>Pay alimony of $12,000 from community income for last half of the year</a:t>
            </a:r>
          </a:p>
          <a:p>
            <a:r>
              <a:rPr lang="en-US" altLang="en-US" b="1" smtClean="0"/>
              <a:t>Alimony income is $12,000 less ½ of community income or $10,000 = $2,000 alimony income</a:t>
            </a:r>
          </a:p>
          <a:p>
            <a:r>
              <a:rPr lang="en-US" altLang="en-US" b="1" smtClean="0"/>
              <a:t>Payer gets $2,000 alimony deduction</a:t>
            </a:r>
          </a:p>
          <a:p>
            <a:endParaRPr lang="en-US" altLang="en-US" b="1" smtClean="0"/>
          </a:p>
          <a:p>
            <a:endParaRPr lang="en-US" altLang="en-US" b="1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5957888"/>
            <a:ext cx="461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8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7D1DA-EEEB-4562-A705-A86DEEC43C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45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DD2A86-976C-402C-8885-BD3C28483B3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3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E8789D-B928-45D0-8208-5758A858683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648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3E17D5-A313-48E8-844B-E89875E4D5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0238435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9FEB2-20D7-4DCD-9550-54BEAE9BED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659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F46C81-6FEB-446C-A7A6-4C531A21FE6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70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0267-F055-4E28-BAF1-C2C287B80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5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33600"/>
            <a:ext cx="386715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6715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D1DA-EEEB-4562-A705-A86DEEC4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39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2147888"/>
            <a:ext cx="386873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971799"/>
            <a:ext cx="3868737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47888"/>
            <a:ext cx="38877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788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2A86-976C-402C-8885-BD3C28483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37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09600" y="4114800"/>
            <a:ext cx="78867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" y="2141538"/>
            <a:ext cx="78867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89D-B928-45D0-8208-5758A8586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37385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" y="4124158"/>
            <a:ext cx="78867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09600" y="2141661"/>
            <a:ext cx="78867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17D5-A313-48E8-844B-E89875E4D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439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FEB2-20D7-4DCD-9550-54BEAE9BE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07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6C81-6FEB-446C-A7A6-4C531A21F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14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6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133600"/>
            <a:ext cx="7886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3838" y="6213475"/>
            <a:ext cx="345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4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6273800"/>
            <a:ext cx="27320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43" r:id="rId2"/>
    <p:sldLayoutId id="2147484644" r:id="rId3"/>
    <p:sldLayoutId id="2147484645" r:id="rId4"/>
    <p:sldLayoutId id="2147484646" r:id="rId5"/>
    <p:sldLayoutId id="2147484647" r:id="rId6"/>
    <p:sldLayoutId id="2147484648" r:id="rId7"/>
    <p:sldLayoutId id="2147484649" r:id="rId8"/>
  </p:sldLayoutIdLst>
  <p:hf hdr="0" dt="0"/>
  <p:txStyles>
    <p:titleStyle>
      <a:lvl1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5127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699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4271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843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4488" indent="-344488" algn="l" rtl="0" eaLnBrk="0" fontAlgn="base" hangingPunct="0">
        <a:spcBef>
          <a:spcPts val="1000"/>
        </a:spcBef>
        <a:spcAft>
          <a:spcPct val="0"/>
        </a:spcAft>
        <a:buClr>
          <a:srgbClr val="67202F"/>
        </a:buClr>
        <a:buSzPct val="90000"/>
        <a:buFont typeface="Calibri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58838" indent="-288925" algn="l" rtl="0" eaLnBrk="0" fontAlgn="base" hangingPunct="0">
        <a:spcBef>
          <a:spcPts val="500"/>
        </a:spcBef>
        <a:spcAft>
          <a:spcPct val="0"/>
        </a:spcAft>
        <a:buClr>
          <a:srgbClr val="984807"/>
        </a:buClr>
        <a:buFont typeface="Calibri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16038" indent="-228600" algn="l" rtl="0" eaLnBrk="0" fontAlgn="base" hangingPunct="0">
        <a:spcBef>
          <a:spcPts val="500"/>
        </a:spcBef>
        <a:spcAft>
          <a:spcPct val="0"/>
        </a:spcAft>
        <a:buClr>
          <a:srgbClr val="215968"/>
        </a:buClr>
        <a:buSzPct val="120000"/>
        <a:buFont typeface="Calibri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0A1DD1FD-7114-4DA3-B3F3-7EDA862504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5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2" r:id="rId1"/>
    <p:sldLayoutId id="2147484653" r:id="rId2"/>
    <p:sldLayoutId id="2147484654" r:id="rId3"/>
    <p:sldLayoutId id="2147484655" r:id="rId4"/>
    <p:sldLayoutId id="2147484656" r:id="rId5"/>
    <p:sldLayoutId id="2147484657" r:id="rId6"/>
    <p:sldLayoutId id="2147484658" r:id="rId7"/>
    <p:sldLayoutId id="2147484659" r:id="rId8"/>
  </p:sldLayoutIdLst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Alimony Income</a:t>
            </a:r>
          </a:p>
        </p:txBody>
      </p:sp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>
          <a:xfrm>
            <a:off x="906463" y="3810000"/>
            <a:ext cx="8077200" cy="1981200"/>
          </a:xfrm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altLang="en-US" dirty="0" smtClean="0"/>
              <a:t>Form 1040 – Line 11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altLang="en-US" dirty="0" smtClean="0"/>
              <a:t>Pub 4012 –	Page D – 1, 6 And E – 5 </a:t>
            </a:r>
            <a:br>
              <a:rPr lang="en-US" altLang="en-US" dirty="0" smtClean="0"/>
            </a:br>
            <a:r>
              <a:rPr lang="en-US" altLang="en-US" dirty="0" smtClean="0"/>
              <a:t>Pub 4491 –	Part 3 – Lesson 9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Taxpayer Summary</a:t>
            </a:r>
            <a:br>
              <a:rPr lang="en-US" altLang="en-US" dirty="0" smtClean="0"/>
            </a:br>
            <a:r>
              <a:rPr lang="en-US" altLang="en-US" dirty="0" smtClean="0"/>
              <a:t>Alimony Received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1229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71FB5E-16DC-45BC-A01B-A890DCF4D98B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Alimony income can cause a balance due on return</a:t>
            </a:r>
          </a:p>
          <a:p>
            <a:pPr lvl="1" eaLnBrk="1" hangingPunct="1"/>
            <a:r>
              <a:rPr lang="en-US" altLang="en-US" smtClean="0"/>
              <a:t>Increase withholding?</a:t>
            </a:r>
          </a:p>
          <a:p>
            <a:pPr lvl="1" eaLnBrk="1" hangingPunct="1"/>
            <a:r>
              <a:rPr lang="en-US" altLang="en-US" smtClean="0"/>
              <a:t>Estimated tax payments for next year?</a:t>
            </a:r>
          </a:p>
        </p:txBody>
      </p:sp>
      <p:pic>
        <p:nvPicPr>
          <p:cNvPr id="1229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04775"/>
            <a:ext cx="152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8058150" y="1447800"/>
            <a:ext cx="822325" cy="822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Alimony Received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1331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027437-24BE-4256-B3D7-AEE88A078E49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331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3975" indent="0" eaLnBrk="1" hangingPunct="1">
              <a:buFont typeface="Calibri" pitchFamily="34" charset="0"/>
              <a:buNone/>
            </a:pPr>
            <a:endParaRPr lang="en-US" altLang="en-US" smtClean="0"/>
          </a:p>
          <a:p>
            <a:pPr marL="53975" indent="0" eaLnBrk="1" hangingPunct="1">
              <a:buFont typeface="Calibri" pitchFamily="34" charset="0"/>
              <a:buNone/>
            </a:pPr>
            <a:r>
              <a:rPr lang="en-US" altLang="en-US" sz="3600" smtClean="0"/>
              <a:t>Comments?</a:t>
            </a:r>
          </a:p>
          <a:p>
            <a:pPr marL="53975" indent="0" eaLnBrk="1" hangingPunct="1">
              <a:buFont typeface="Calibri" pitchFamily="34" charset="0"/>
              <a:buNone/>
            </a:pPr>
            <a:endParaRPr lang="en-US" altLang="en-US" sz="3600" smtClean="0"/>
          </a:p>
          <a:p>
            <a:pPr marL="53975" indent="0" eaLnBrk="1" hangingPunct="1">
              <a:buFont typeface="Calibri" pitchFamily="34" charset="0"/>
              <a:buNone/>
            </a:pPr>
            <a:r>
              <a:rPr lang="en-US" altLang="en-US" sz="3600" smtClean="0"/>
              <a:t>			Questions?</a:t>
            </a:r>
          </a:p>
        </p:txBody>
      </p:sp>
      <p:pic>
        <p:nvPicPr>
          <p:cNvPr id="13320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14763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Alimony Received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410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1BAC97-FA3E-4C45-BD7A-A5A4683AF99C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Calibri" pitchFamily="34" charset="0"/>
              <a:buNone/>
              <a:defRPr/>
            </a:pPr>
            <a:r>
              <a:rPr lang="en-US" altLang="en-US" dirty="0" smtClean="0"/>
              <a:t>What is Alimony?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Spousal support under separation or divorce instrument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Usually stops if recipient remarries, may stop sooner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Not subject to change based on factors such as age of a child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Child/family support is NOT alimony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See </a:t>
            </a:r>
            <a:r>
              <a:rPr lang="en-US" dirty="0"/>
              <a:t>Pub 4012 </a:t>
            </a:r>
            <a:r>
              <a:rPr lang="en-US" dirty="0" smtClean="0"/>
              <a:t>page E-5 for more details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defRPr/>
            </a:pPr>
            <a:endParaRPr lang="en-US" altLang="en-US" dirty="0" smtClean="0"/>
          </a:p>
        </p:txBody>
      </p:sp>
      <p:pic>
        <p:nvPicPr>
          <p:cNvPr id="4104" name="Picture 6" descr="C:\Users\Steve\AppData\Local\Microsoft\Windows\Temporary Internet Files\Content.Word\Dogs and 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573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6199188" y="1266825"/>
            <a:ext cx="2335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</a:t>
            </a:r>
            <a:r>
              <a:rPr lang="en-US" altLang="en-US" sz="2000" dirty="0" err="1">
                <a:solidFill>
                  <a:schemeClr val="bg1"/>
                </a:solidFill>
                <a:cs typeface="Calibri" panose="020F0502020204030204" pitchFamily="34" charset="0"/>
              </a:rPr>
              <a:t>Pg</a:t>
            </a:r>
            <a:r>
              <a:rPr lang="en-US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 E-5</a:t>
            </a:r>
            <a:endParaRPr lang="en-US" altLang="en-US" sz="2000" b="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D5417E-9266-4CA3-B3A5-2D6A51F5EFEE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57" y="381000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Interview </a:t>
            </a:r>
            <a:endParaRPr lang="en-US" dirty="0"/>
          </a:p>
        </p:txBody>
      </p:sp>
      <p:sp>
        <p:nvSpPr>
          <p:cNvPr id="5127" name="Content Placeholder 2"/>
          <p:cNvSpPr>
            <a:spLocks noGrp="1"/>
          </p:cNvSpPr>
          <p:nvPr>
            <p:ph type="body" sz="quarter" idx="16"/>
          </p:nvPr>
        </p:nvSpPr>
        <p:spPr>
          <a:xfrm>
            <a:off x="914400" y="1812925"/>
            <a:ext cx="7620000" cy="1463675"/>
          </a:xfrm>
        </p:spPr>
        <p:txBody>
          <a:bodyPr/>
          <a:lstStyle/>
          <a:p>
            <a:pPr eaLnBrk="1" hangingPunct="1"/>
            <a:r>
              <a:rPr lang="en-US" altLang="en-US" smtClean="0"/>
              <a:t>Point of awareness</a:t>
            </a:r>
          </a:p>
        </p:txBody>
      </p:sp>
      <p:pic>
        <p:nvPicPr>
          <p:cNvPr id="5128" name="Picture 6" descr="C:\Users\McHugh\AppData\Local\Microsoft\Windows\Temporary Internet Files\Content.IE5\FD9GFCA2\MC9003325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9129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9" name="Group 4"/>
          <p:cNvGrpSpPr>
            <a:grpSpLocks/>
          </p:cNvGrpSpPr>
          <p:nvPr/>
        </p:nvGrpSpPr>
        <p:grpSpPr bwMode="auto">
          <a:xfrm>
            <a:off x="228600" y="3581400"/>
            <a:ext cx="8796338" cy="1539875"/>
            <a:chOff x="228600" y="3870325"/>
            <a:chExt cx="8796338" cy="1539875"/>
          </a:xfrm>
        </p:grpSpPr>
        <p:pic>
          <p:nvPicPr>
            <p:cNvPr id="513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870325"/>
              <a:ext cx="8796338" cy="108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63" y="4938713"/>
              <a:ext cx="5505450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Alimony Received</a:t>
            </a:r>
            <a:endParaRPr lang="en-US" alt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615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94EDE7-C434-485D-AF7A-9367AF9737E1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 fontScale="92500"/>
          </a:bodyPr>
          <a:lstStyle/>
          <a:p>
            <a:pPr marL="53975" indent="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Calibri" pitchFamily="34" charset="0"/>
              <a:buNone/>
              <a:defRPr/>
            </a:pPr>
            <a:r>
              <a:rPr lang="en-US" altLang="en-US" dirty="0" smtClean="0"/>
              <a:t>Where do I get alimony information?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Intake Sheet Part III Question 6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Taxpayer needs to provide information of actual amount received in the current tax year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Look at prior year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Alimony Received</a:t>
            </a:r>
            <a:endParaRPr lang="en-US" alt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717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39DC98-EBCC-4EE0-AAA1-37EA8AD68766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Not earned income for EIC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Not earned income for child tax credit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Not earned income for dependent care credit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mtClean="0"/>
              <a:t>But </a:t>
            </a:r>
            <a:r>
              <a:rPr lang="en-US" altLang="en-US" smtClean="0">
                <a:solidFill>
                  <a:srgbClr val="0000FF"/>
                </a:solidFill>
              </a:rPr>
              <a:t>IS</a:t>
            </a:r>
            <a:r>
              <a:rPr lang="en-US" altLang="en-US" smtClean="0"/>
              <a:t> “compensation” for IRA Contributions</a:t>
            </a: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4478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Alimony Received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8200" name="Content Placeholder 18"/>
          <p:cNvSpPr>
            <a:spLocks noGrp="1"/>
          </p:cNvSpPr>
          <p:nvPr>
            <p:ph sz="quarter" idx="12"/>
          </p:nvPr>
        </p:nvSpPr>
        <p:spPr>
          <a:xfrm>
            <a:off x="8382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TaxSlayer: </a:t>
            </a:r>
          </a:p>
          <a:p>
            <a:pPr lvl="1" eaLnBrk="1" hangingPunct="1"/>
            <a:r>
              <a:rPr lang="en-US" altLang="en-US" dirty="0" smtClean="0"/>
              <a:t>Type “Alimony Received” in </a:t>
            </a:r>
            <a:br>
              <a:rPr lang="en-US" altLang="en-US" dirty="0" smtClean="0"/>
            </a:br>
            <a:r>
              <a:rPr lang="en-US" altLang="en-US" dirty="0" smtClean="0"/>
              <a:t>“Enter the Form Number</a:t>
            </a:r>
            <a:r>
              <a:rPr lang="en-US" altLang="en-US" dirty="0" smtClean="0"/>
              <a:t>”, or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Find in Federal Section &gt; Income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820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76200"/>
            <a:ext cx="1295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65" y="4262437"/>
            <a:ext cx="78486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2" y="250825"/>
            <a:ext cx="7620000" cy="1074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Alimony – Community Property State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922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23C5A2-BAEB-494B-893E-46E274D4B389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 rule applies for alimony received in community property state from community income before divorce is finalized</a:t>
            </a:r>
          </a:p>
          <a:p>
            <a:pPr eaLnBrk="1" hangingPunct="1"/>
            <a:r>
              <a:rPr lang="en-US" altLang="en-US" smtClean="0"/>
              <a:t>See Pub 555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8107363" y="392113"/>
            <a:ext cx="822325" cy="822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Quality Review – Alimony Received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102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8A3CC2-8663-4C7B-B826-D27B7738D0EB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>
          <a:xfrm>
            <a:off x="917575" y="1676400"/>
            <a:ext cx="7540625" cy="4495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Answer on Intake Sheet Part III - Question 6 … yes?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Did last year return show alimony income?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Confirm required by divorce decree or separation instrument and is not child support</a:t>
            </a:r>
          </a:p>
        </p:txBody>
      </p:sp>
      <p:pic>
        <p:nvPicPr>
          <p:cNvPr id="1024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28600"/>
            <a:ext cx="1600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Quality Review – </a:t>
            </a:r>
            <a:br>
              <a:rPr lang="en-US" altLang="en-US" dirty="0" smtClean="0"/>
            </a:br>
            <a:r>
              <a:rPr lang="en-US" altLang="en-US" dirty="0" smtClean="0"/>
              <a:t>Alimony Received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TY2016</a:t>
            </a:r>
          </a:p>
        </p:txBody>
      </p:sp>
      <p:sp>
        <p:nvSpPr>
          <p:cNvPr id="1127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F6BF1C-A8BC-4772-A1C1-4BA930469B1A}" type="slidenum">
              <a:rPr lang="en-US" altLang="en-US" sz="1400" b="0" smtClean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b="0" dirty="0" smtClean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Does taxpayer want to make an IRA contribution, if otherwise eligible?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Retirement saving credit?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dirty="0" smtClean="0"/>
              <a:t>IRA – covered in Adjustments Lesson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dirty="0" smtClean="0"/>
              <a:t>Retirement saving credit – covered in Miscellaneous Credits Lesson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153400" y="193675"/>
            <a:ext cx="822325" cy="822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E0A52EE1-7FAB-4AE9-8540-7668D78AFE4F}" vid="{E648C534-2353-40BD-9430-16199884EA36}"/>
    </a:ext>
  </a:extLst>
</a:theme>
</file>

<file path=ppt/theme/theme2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429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1_Custom Design</vt:lpstr>
      <vt:lpstr>NTTC</vt:lpstr>
      <vt:lpstr>Alimony Income</vt:lpstr>
      <vt:lpstr>Alimony Received</vt:lpstr>
      <vt:lpstr>The Interview </vt:lpstr>
      <vt:lpstr>Alimony Received</vt:lpstr>
      <vt:lpstr>Alimony Received</vt:lpstr>
      <vt:lpstr>Alimony Received</vt:lpstr>
      <vt:lpstr>Alimony – Community Property State</vt:lpstr>
      <vt:lpstr>Quality Review – Alimony Received </vt:lpstr>
      <vt:lpstr>Quality Review –  Alimony Received</vt:lpstr>
      <vt:lpstr>Taxpayer Summary Alimony Received</vt:lpstr>
      <vt:lpstr>Alimony Received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2013-10-30T20:46:08Z</dcterms:created>
  <dcterms:modified xsi:type="dcterms:W3CDTF">2016-12-15T20:18:23Z</dcterms:modified>
</cp:coreProperties>
</file>